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1"/>
  </p:notesMasterIdLst>
  <p:handoutMasterIdLst>
    <p:handoutMasterId r:id="rId12"/>
  </p:handoutMasterIdLst>
  <p:sldIdLst>
    <p:sldId id="257" r:id="rId5"/>
    <p:sldId id="258" r:id="rId6"/>
    <p:sldId id="262" r:id="rId7"/>
    <p:sldId id="264" r:id="rId8"/>
    <p:sldId id="259" r:id="rId9"/>
    <p:sldId id="261" r:id="rId10"/>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5878DE-F584-4CDF-88DD-CFAB08D17446}" v="1" dt="2021-03-26T15:30:24.01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843" autoAdjust="0"/>
  </p:normalViewPr>
  <p:slideViewPr>
    <p:cSldViewPr snapToGrid="0">
      <p:cViewPr varScale="1">
        <p:scale>
          <a:sx n="62" d="100"/>
          <a:sy n="62" d="100"/>
        </p:scale>
        <p:origin x="1411" y="43"/>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7C5878DE-F584-4CDF-88DD-CFAB08D17446}"/>
    <pc:docChg chg="undo custSel addSld delSld modSld">
      <pc:chgData name="Marieke Drabbe" userId="b9b1a049-6b87-453c-9d4e-1b3ea0ffd634" providerId="ADAL" clId="{7C5878DE-F584-4CDF-88DD-CFAB08D17446}" dt="2021-03-26T15:31:13.038" v="230" actId="20577"/>
      <pc:docMkLst>
        <pc:docMk/>
      </pc:docMkLst>
      <pc:sldChg chg="addSp delSp modSp mod">
        <pc:chgData name="Marieke Drabbe" userId="b9b1a049-6b87-453c-9d4e-1b3ea0ffd634" providerId="ADAL" clId="{7C5878DE-F584-4CDF-88DD-CFAB08D17446}" dt="2021-03-26T15:29:23.466" v="92" actId="403"/>
        <pc:sldMkLst>
          <pc:docMk/>
          <pc:sldMk cId="3758121781" sldId="257"/>
        </pc:sldMkLst>
        <pc:spChg chg="add del mod">
          <ac:chgData name="Marieke Drabbe" userId="b9b1a049-6b87-453c-9d4e-1b3ea0ffd634" providerId="ADAL" clId="{7C5878DE-F584-4CDF-88DD-CFAB08D17446}" dt="2021-03-26T15:29:17.224" v="90" actId="120"/>
          <ac:spMkLst>
            <pc:docMk/>
            <pc:sldMk cId="3758121781" sldId="257"/>
            <ac:spMk id="5" creationId="{00000000-0000-0000-0000-000000000000}"/>
          </ac:spMkLst>
        </pc:spChg>
        <pc:spChg chg="mod">
          <ac:chgData name="Marieke Drabbe" userId="b9b1a049-6b87-453c-9d4e-1b3ea0ffd634" providerId="ADAL" clId="{7C5878DE-F584-4CDF-88DD-CFAB08D17446}" dt="2021-03-26T15:29:23.466" v="92" actId="403"/>
          <ac:spMkLst>
            <pc:docMk/>
            <pc:sldMk cId="3758121781" sldId="257"/>
            <ac:spMk id="7" creationId="{00000000-0000-0000-0000-000000000000}"/>
          </ac:spMkLst>
        </pc:spChg>
      </pc:sldChg>
      <pc:sldChg chg="modSp mod">
        <pc:chgData name="Marieke Drabbe" userId="b9b1a049-6b87-453c-9d4e-1b3ea0ffd634" providerId="ADAL" clId="{7C5878DE-F584-4CDF-88DD-CFAB08D17446}" dt="2021-03-26T15:31:13.038" v="230" actId="20577"/>
        <pc:sldMkLst>
          <pc:docMk/>
          <pc:sldMk cId="3724746854" sldId="261"/>
        </pc:sldMkLst>
        <pc:spChg chg="mod">
          <ac:chgData name="Marieke Drabbe" userId="b9b1a049-6b87-453c-9d4e-1b3ea0ffd634" providerId="ADAL" clId="{7C5878DE-F584-4CDF-88DD-CFAB08D17446}" dt="2021-03-26T15:31:13.038" v="230" actId="20577"/>
          <ac:spMkLst>
            <pc:docMk/>
            <pc:sldMk cId="3724746854" sldId="261"/>
            <ac:spMk id="5" creationId="{00000000-0000-0000-0000-000000000000}"/>
          </ac:spMkLst>
        </pc:spChg>
      </pc:sldChg>
      <pc:sldChg chg="new del">
        <pc:chgData name="Marieke Drabbe" userId="b9b1a049-6b87-453c-9d4e-1b3ea0ffd634" providerId="ADAL" clId="{7C5878DE-F584-4CDF-88DD-CFAB08D17446}" dt="2021-03-26T15:30:06.893" v="95" actId="47"/>
        <pc:sldMkLst>
          <pc:docMk/>
          <pc:sldMk cId="876798544" sldId="263"/>
        </pc:sldMkLst>
      </pc:sldChg>
      <pc:sldChg chg="modSp new mod modNotesTx">
        <pc:chgData name="Marieke Drabbe" userId="b9b1a049-6b87-453c-9d4e-1b3ea0ffd634" providerId="ADAL" clId="{7C5878DE-F584-4CDF-88DD-CFAB08D17446}" dt="2021-03-26T15:30:52.198" v="210" actId="20577"/>
        <pc:sldMkLst>
          <pc:docMk/>
          <pc:sldMk cId="2205535460" sldId="264"/>
        </pc:sldMkLst>
        <pc:spChg chg="mod">
          <ac:chgData name="Marieke Drabbe" userId="b9b1a049-6b87-453c-9d4e-1b3ea0ffd634" providerId="ADAL" clId="{7C5878DE-F584-4CDF-88DD-CFAB08D17446}" dt="2021-03-26T15:30:13.757" v="127" actId="20577"/>
          <ac:spMkLst>
            <pc:docMk/>
            <pc:sldMk cId="2205535460" sldId="264"/>
            <ac:spMk id="2" creationId="{ABB32D07-F919-4E02-A84A-787DA99B81E0}"/>
          </ac:spMkLst>
        </pc:spChg>
        <pc:spChg chg="mod">
          <ac:chgData name="Marieke Drabbe" userId="b9b1a049-6b87-453c-9d4e-1b3ea0ffd634" providerId="ADAL" clId="{7C5878DE-F584-4CDF-88DD-CFAB08D17446}" dt="2021-03-26T15:30:52.198" v="210" actId="20577"/>
          <ac:spMkLst>
            <pc:docMk/>
            <pc:sldMk cId="2205535460" sldId="264"/>
            <ac:spMk id="3" creationId="{2BA0A5C3-67E6-4F5C-A4F3-2CB519E32D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26-3-2021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25B94-233D-4131-A8FC-46FA10E93690}" type="datetimeFigureOut">
              <a:rPr lang="nl-NL" smtClean="0"/>
              <a:t>26-3-2021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A2B15-BF03-419D-80F6-10813A20FC1F}" type="slidenum">
              <a:rPr lang="nl-NL" smtClean="0"/>
              <a:t>‹nr.›</a:t>
            </a:fld>
            <a:endParaRPr lang="nl-NL"/>
          </a:p>
        </p:txBody>
      </p:sp>
    </p:spTree>
    <p:extLst>
      <p:ext uri="{BB962C8B-B14F-4D97-AF65-F5344CB8AC3E}">
        <p14:creationId xmlns:p14="http://schemas.microsoft.com/office/powerpoint/2010/main" val="334581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eerders.nl/investeerd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1</a:t>
            </a:fld>
            <a:endParaRPr lang="nl-NL"/>
          </a:p>
        </p:txBody>
      </p:sp>
    </p:spTree>
    <p:extLst>
      <p:ext uri="{BB962C8B-B14F-4D97-AF65-F5344CB8AC3E}">
        <p14:creationId xmlns:p14="http://schemas.microsoft.com/office/powerpoint/2010/main" val="348007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3</a:t>
            </a:fld>
            <a:endParaRPr lang="nl-NL"/>
          </a:p>
        </p:txBody>
      </p:sp>
    </p:spTree>
    <p:extLst>
      <p:ext uri="{BB962C8B-B14F-4D97-AF65-F5344CB8AC3E}">
        <p14:creationId xmlns:p14="http://schemas.microsoft.com/office/powerpoint/2010/main" val="404866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1" i="0" kern="1200" dirty="0">
                <a:solidFill>
                  <a:schemeClr val="tx1"/>
                </a:solidFill>
                <a:effectLst/>
                <a:latin typeface="+mn-lt"/>
                <a:ea typeface="+mn-ea"/>
                <a:cs typeface="+mn-cs"/>
              </a:rPr>
              <a:t>Soorten stakeholders</a:t>
            </a:r>
          </a:p>
          <a:p>
            <a:pPr fontAlgn="base"/>
            <a:r>
              <a:rPr lang="nl-NL" sz="1200" b="0" i="0" kern="1200" dirty="0">
                <a:solidFill>
                  <a:schemeClr val="tx1"/>
                </a:solidFill>
                <a:effectLst/>
                <a:latin typeface="+mn-lt"/>
                <a:ea typeface="+mn-ea"/>
                <a:cs typeface="+mn-cs"/>
              </a:rPr>
              <a:t>Er zijn veel verschillende soorten stakeholders. De eigenaar is natuurlijk de eerste persoon waar een onderneming belang bij heeft. Verder kun je denken aan eventuele financiële </a:t>
            </a:r>
            <a:r>
              <a:rPr lang="nl-NL" sz="1200" b="0" i="0" kern="1200" dirty="0">
                <a:solidFill>
                  <a:schemeClr val="tx1"/>
                </a:solidFill>
                <a:effectLst/>
                <a:latin typeface="+mn-lt"/>
                <a:ea typeface="+mn-ea"/>
                <a:cs typeface="+mn-cs"/>
                <a:hlinkClick r:id="rId3"/>
              </a:rPr>
              <a:t>investeerders</a:t>
            </a:r>
            <a:r>
              <a:rPr lang="nl-NL" sz="1200" b="0" i="0" kern="1200" dirty="0">
                <a:solidFill>
                  <a:schemeClr val="tx1"/>
                </a:solidFill>
                <a:effectLst/>
                <a:latin typeface="+mn-lt"/>
                <a:ea typeface="+mn-ea"/>
                <a:cs typeface="+mn-cs"/>
              </a:rPr>
              <a:t> maar daarnaast ook vele anderen. Denk bijvoorbeeld aan de leveranciers, grote invloedrijke klanten, of de medewerkers van een bedrijf.</a:t>
            </a:r>
          </a:p>
          <a:p>
            <a:endParaRPr lang="nl-NL" dirty="0"/>
          </a:p>
          <a:p>
            <a:pPr fontAlgn="base"/>
            <a:r>
              <a:rPr lang="nl-NL" sz="1200" b="1" i="0" kern="1200" dirty="0">
                <a:solidFill>
                  <a:schemeClr val="tx1"/>
                </a:solidFill>
                <a:effectLst/>
                <a:latin typeface="+mn-lt"/>
                <a:ea typeface="+mn-ea"/>
                <a:cs typeface="+mn-cs"/>
              </a:rPr>
              <a:t>Indirecte stakeholders</a:t>
            </a:r>
          </a:p>
          <a:p>
            <a:pPr fontAlgn="base"/>
            <a:r>
              <a:rPr lang="nl-NL" sz="1200" b="0" i="0" kern="1200" dirty="0">
                <a:solidFill>
                  <a:schemeClr val="tx1"/>
                </a:solidFill>
                <a:effectLst/>
                <a:latin typeface="+mn-lt"/>
                <a:ea typeface="+mn-ea"/>
                <a:cs typeface="+mn-cs"/>
              </a:rPr>
              <a:t>Andere veelvoorkomende stakeholders zijn partijen uit de omgeving. Zoals de buren, die soms zelfs in hetzelfde verzamelgebouw zitten, of een gemeente waarbinnen een bedrijf actief is. Afhankelijk van het type onderneming kunnen deze, ondanks dat ze soms op papier of zelfs binnen het kantorengebouw in het geheel nooit aanwezig zijn geweest, veel druk uitoefenen op bedrijven. Denk maar eens aan Schiphol, die regelmatig omwonenden opzoekt om daarmee de dialoog aan te gaan.</a:t>
            </a:r>
          </a:p>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4</a:t>
            </a:fld>
            <a:endParaRPr lang="nl-NL"/>
          </a:p>
        </p:txBody>
      </p:sp>
    </p:spTree>
    <p:extLst>
      <p:ext uri="{BB962C8B-B14F-4D97-AF65-F5344CB8AC3E}">
        <p14:creationId xmlns:p14="http://schemas.microsoft.com/office/powerpoint/2010/main" val="293984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Voor Jumbo als bedrijf dat midden in de samenleving staat, zijn maatschappelijk verantwoord ondernemen (MVO) en maatschappelijke betrokkenheid van groot belang. Jumbo wil er niet alleen elke dag zijn voor haar klanten, ook wil het bedrijf een positieve bijdrage leveren aan de samenleving. Daarom is het onderhouden van optimale relaties met alle stakeholders van grote waarde. Door goed te luisteren naar wat er speelt in haar naaste omgeving kan Jumbo veel leren. Gedeelde inzichten en kennis stellen Jumbo bovendien in staat om beter in te spelen op verschillende ontwikkelingen in de maatschappij.</a:t>
            </a:r>
          </a:p>
          <a:p>
            <a:r>
              <a:rPr lang="nl-NL" sz="1200" b="0" i="0" kern="1200" dirty="0">
                <a:solidFill>
                  <a:schemeClr val="tx1"/>
                </a:solidFill>
                <a:effectLst/>
                <a:latin typeface="+mn-lt"/>
                <a:ea typeface="+mn-ea"/>
                <a:cs typeface="+mn-cs"/>
              </a:rPr>
              <a:t>In 2018 heeft Jumbo zich ingespannen om de samenwerking met stakeholders verder te ontwikkelen en te professionaliseren, omdat zij ervan overtuigd is dat dit een sleutel tot succesvol ondernemen is. Daarom besteedt het bedrijf veel tijd aan gesprekken met klanten, medewerkers, leveranciers, maatschappelijke organisaties, de Raad van Kinderen en overige stakeholders.</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5</a:t>
            </a:fld>
            <a:endParaRPr lang="nl-NL"/>
          </a:p>
        </p:txBody>
      </p:sp>
    </p:spTree>
    <p:extLst>
      <p:ext uri="{BB962C8B-B14F-4D97-AF65-F5344CB8AC3E}">
        <p14:creationId xmlns:p14="http://schemas.microsoft.com/office/powerpoint/2010/main" val="32726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slag in </a:t>
            </a:r>
            <a:r>
              <a:rPr lang="nl-NL" dirty="0" err="1"/>
              <a:t>Padlet</a:t>
            </a:r>
            <a:r>
              <a:rPr lang="nl-NL" dirty="0"/>
              <a:t>.</a:t>
            </a:r>
          </a:p>
        </p:txBody>
      </p:sp>
      <p:sp>
        <p:nvSpPr>
          <p:cNvPr id="4" name="Tijdelijke aanduiding voor dianummer 3"/>
          <p:cNvSpPr>
            <a:spLocks noGrp="1"/>
          </p:cNvSpPr>
          <p:nvPr>
            <p:ph type="sldNum" sz="quarter" idx="5"/>
          </p:nvPr>
        </p:nvSpPr>
        <p:spPr/>
        <p:txBody>
          <a:bodyPr/>
          <a:lstStyle/>
          <a:p>
            <a:fld id="{529A2B15-BF03-419D-80F6-10813A20FC1F}" type="slidenum">
              <a:rPr lang="nl-NL" smtClean="0"/>
              <a:t>6</a:t>
            </a:fld>
            <a:endParaRPr lang="nl-NL"/>
          </a:p>
        </p:txBody>
      </p:sp>
    </p:spTree>
    <p:extLst>
      <p:ext uri="{BB962C8B-B14F-4D97-AF65-F5344CB8AC3E}">
        <p14:creationId xmlns:p14="http://schemas.microsoft.com/office/powerpoint/2010/main" val="273109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leansixsigmatools.nl/wat-is-een-stakehold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padle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839788" y="457200"/>
            <a:ext cx="4343400" cy="1600200"/>
          </a:xfrm>
        </p:spPr>
        <p:txBody>
          <a:bodyPr wrap="square" anchor="b">
            <a:normAutofit/>
          </a:bodyPr>
          <a:lstStyle/>
          <a:p>
            <a:r>
              <a:rPr lang="nl-NL" sz="4400" b="1" dirty="0"/>
              <a:t>Stakeholders</a:t>
            </a:r>
          </a:p>
        </p:txBody>
      </p:sp>
      <p:pic>
        <p:nvPicPr>
          <p:cNvPr id="3074" name="Picture 2" descr="Afbeeldingsresultaat voor belanghebbende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552003"/>
            <a:ext cx="6172200" cy="3744468"/>
          </a:xfrm>
          <a:prstGeom prst="rect">
            <a:avLst/>
          </a:prstGeom>
          <a:solidFill>
            <a:srgbClr val="FFFFFF"/>
          </a:solidFill>
        </p:spPr>
      </p:pic>
      <p:sp>
        <p:nvSpPr>
          <p:cNvPr id="5" name="Titel 1"/>
          <p:cNvSpPr txBox="1">
            <a:spLocks/>
          </p:cNvSpPr>
          <p:nvPr/>
        </p:nvSpPr>
        <p:spPr bwMode="auto">
          <a:xfrm>
            <a:off x="839788" y="2057400"/>
            <a:ext cx="3932237" cy="3811588"/>
          </a:xfrm>
        </p:spPr>
        <p:txBody>
          <a:bodyPr vert="horz" wrap="square" lIns="91440" tIns="45720" rIns="91440" bIns="45720" numCol="1" anchor="t" anchorCtr="0" compatLnSpc="1">
            <a:prstTxWarp prst="textNoShape">
              <a:avLst/>
            </a:prstTxWarp>
            <a:normAutofit/>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spcAft>
                <a:spcPts val="600"/>
              </a:spcAft>
            </a:pPr>
            <a:r>
              <a:rPr lang="nl-NL" sz="2000" dirty="0"/>
              <a:t>Terugkomdag stage leerjaar 1</a:t>
            </a:r>
          </a:p>
        </p:txBody>
      </p:sp>
    </p:spTree>
    <p:extLst>
      <p:ext uri="{BB962C8B-B14F-4D97-AF65-F5344CB8AC3E}">
        <p14:creationId xmlns:p14="http://schemas.microsoft.com/office/powerpoint/2010/main" val="375812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Beoordelingsformulier Stage assessment</a:t>
            </a:r>
          </a:p>
        </p:txBody>
      </p:sp>
      <p:pic>
        <p:nvPicPr>
          <p:cNvPr id="3" name="Afbeelding 2">
            <a:extLst>
              <a:ext uri="{FF2B5EF4-FFF2-40B4-BE49-F238E27FC236}">
                <a16:creationId xmlns:a16="http://schemas.microsoft.com/office/drawing/2014/main" id="{AF2FF5B7-B743-4E4B-9076-EC3EAA95D64D}"/>
              </a:ext>
            </a:extLst>
          </p:cNvPr>
          <p:cNvPicPr>
            <a:picLocks noChangeAspect="1"/>
          </p:cNvPicPr>
          <p:nvPr/>
        </p:nvPicPr>
        <p:blipFill>
          <a:blip r:embed="rId2"/>
          <a:stretch>
            <a:fillRect/>
          </a:stretch>
        </p:blipFill>
        <p:spPr>
          <a:xfrm>
            <a:off x="2310031" y="1280160"/>
            <a:ext cx="7571937" cy="492760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068" y="3743960"/>
            <a:ext cx="8597900" cy="1498600"/>
          </a:xfrm>
          <a:prstGeom prst="rect">
            <a:avLst/>
          </a:prstGeom>
        </p:spPr>
      </p:pic>
    </p:spTree>
    <p:extLst>
      <p:ext uri="{BB962C8B-B14F-4D97-AF65-F5344CB8AC3E}">
        <p14:creationId xmlns:p14="http://schemas.microsoft.com/office/powerpoint/2010/main" val="13654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839788" y="457200"/>
            <a:ext cx="3932237" cy="1600200"/>
          </a:xfrm>
        </p:spPr>
        <p:txBody>
          <a:bodyPr vert="horz" wrap="square" lIns="91440" tIns="45720" rIns="91440" bIns="45720" numCol="1" anchor="b" anchorCtr="0" compatLnSpc="1">
            <a:prstTxWarp prst="textNoShape">
              <a:avLst/>
            </a:prstTxWarp>
            <a:normAutofit/>
          </a:bodyPr>
          <a:lstStyle/>
          <a:p>
            <a:r>
              <a:rPr lang="nl-NL" b="1" kern="1200" dirty="0">
                <a:latin typeface="+mj-lt"/>
                <a:ea typeface="+mj-ea"/>
                <a:cs typeface="+mj-cs"/>
              </a:rPr>
              <a:t>Definitie stakeholders</a:t>
            </a:r>
          </a:p>
        </p:txBody>
      </p:sp>
      <p:pic>
        <p:nvPicPr>
          <p:cNvPr id="1032" name="Picture 8" descr="Afbeeldingsresultaat voor stakeholders">
            <a:extLst>
              <a:ext uri="{FF2B5EF4-FFF2-40B4-BE49-F238E27FC236}">
                <a16:creationId xmlns:a16="http://schemas.microsoft.com/office/drawing/2014/main" id="{9772FA9A-43BB-4E35-8333-FD0C348E02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3188" y="1109662"/>
            <a:ext cx="6172200" cy="4629150"/>
          </a:xfrm>
          <a:prstGeom prst="rect">
            <a:avLst/>
          </a:prstGeom>
          <a:solidFill>
            <a:srgbClr val="FFFFFF"/>
          </a:solidFill>
        </p:spPr>
      </p:pic>
      <p:sp>
        <p:nvSpPr>
          <p:cNvPr id="2" name="Rechthoek 1">
            <a:extLst>
              <a:ext uri="{FF2B5EF4-FFF2-40B4-BE49-F238E27FC236}">
                <a16:creationId xmlns:a16="http://schemas.microsoft.com/office/drawing/2014/main" id="{5CD922EC-5FE2-4F5E-9FFC-2FFA3C99B33C}"/>
              </a:ext>
            </a:extLst>
          </p:cNvPr>
          <p:cNvSpPr/>
          <p:nvPr/>
        </p:nvSpPr>
        <p:spPr>
          <a:xfrm>
            <a:off x="839788" y="2057400"/>
            <a:ext cx="3932237" cy="3811588"/>
          </a:xfrm>
        </p:spPr>
        <p:txBody>
          <a:bodyPr vert="horz" wrap="square" lIns="91440" tIns="45720" rIns="91440" bIns="45720" numCol="1" anchor="t" anchorCtr="0" compatLnSpc="1">
            <a:prstTxWarp prst="textNoShape">
              <a:avLst/>
            </a:prstTxWarp>
            <a:normAutofit/>
          </a:bodyPr>
          <a:lstStyle/>
          <a:p>
            <a:pPr>
              <a:lnSpc>
                <a:spcPct val="90000"/>
              </a:lnSpc>
              <a:spcBef>
                <a:spcPts val="1000"/>
              </a:spcBef>
            </a:pPr>
            <a:r>
              <a:rPr lang="nl-NL" b="1" kern="1200" dirty="0">
                <a:latin typeface="+mn-lt"/>
                <a:ea typeface="+mn-ea"/>
                <a:cs typeface="+mn-cs"/>
              </a:rPr>
              <a:t>“Stakeholders</a:t>
            </a:r>
            <a:r>
              <a:rPr lang="nl-NL" kern="1200" dirty="0">
                <a:latin typeface="+mn-lt"/>
                <a:ea typeface="+mn-ea"/>
                <a:cs typeface="+mn-cs"/>
              </a:rPr>
              <a:t> zijn personen of groepen die invloed hebben op een project, afdeling of organisatie en/of er door worden beïnvloed. </a:t>
            </a:r>
          </a:p>
          <a:p>
            <a:pPr>
              <a:lnSpc>
                <a:spcPct val="90000"/>
              </a:lnSpc>
              <a:spcBef>
                <a:spcPts val="1000"/>
              </a:spcBef>
            </a:pPr>
            <a:r>
              <a:rPr lang="nl-NL" kern="1200" dirty="0">
                <a:latin typeface="+mn-lt"/>
                <a:ea typeface="+mn-ea"/>
                <a:cs typeface="+mn-cs"/>
              </a:rPr>
              <a:t>Diverse doelgroepen die vanuit een specifiek belang bij de onderneming betrokken zijn zoals medewerkers, ondernemingsraad, aandeelhouders, financiers en klanten”. Bron: </a:t>
            </a:r>
            <a:r>
              <a:rPr lang="nl-NL" kern="1200" dirty="0">
                <a:latin typeface="+mn-lt"/>
                <a:ea typeface="+mn-ea"/>
                <a:cs typeface="+mn-cs"/>
                <a:hlinkClick r:id="rId4"/>
              </a:rPr>
              <a:t>https://leansixsigmatools.nl/wat-is-een-stakeholder</a:t>
            </a:r>
            <a:r>
              <a:rPr lang="nl-NL" kern="1200" dirty="0">
                <a:latin typeface="+mn-lt"/>
                <a:ea typeface="+mn-ea"/>
                <a:cs typeface="+mn-cs"/>
              </a:rPr>
              <a:t>. </a:t>
            </a:r>
          </a:p>
        </p:txBody>
      </p:sp>
      <p:sp>
        <p:nvSpPr>
          <p:cNvPr id="3" name="AutoShape 2" descr="Afbeeldingsresultaat voor stakeholders">
            <a:extLst>
              <a:ext uri="{FF2B5EF4-FFF2-40B4-BE49-F238E27FC236}">
                <a16:creationId xmlns:a16="http://schemas.microsoft.com/office/drawing/2014/main" id="{335B432C-1DFE-45EB-966A-4964016549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45769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32D07-F919-4E02-A84A-787DA99B81E0}"/>
              </a:ext>
            </a:extLst>
          </p:cNvPr>
          <p:cNvSpPr>
            <a:spLocks noGrp="1"/>
          </p:cNvSpPr>
          <p:nvPr>
            <p:ph type="title"/>
          </p:nvPr>
        </p:nvSpPr>
        <p:spPr/>
        <p:txBody>
          <a:bodyPr/>
          <a:lstStyle/>
          <a:p>
            <a:r>
              <a:rPr lang="nl-NL" dirty="0"/>
              <a:t>Soorten stakeholders</a:t>
            </a:r>
          </a:p>
        </p:txBody>
      </p:sp>
      <p:sp>
        <p:nvSpPr>
          <p:cNvPr id="3" name="Tijdelijke aanduiding voor inhoud 2">
            <a:extLst>
              <a:ext uri="{FF2B5EF4-FFF2-40B4-BE49-F238E27FC236}">
                <a16:creationId xmlns:a16="http://schemas.microsoft.com/office/drawing/2014/main" id="{2BA0A5C3-67E6-4F5C-A4F3-2CB519E32D8D}"/>
              </a:ext>
            </a:extLst>
          </p:cNvPr>
          <p:cNvSpPr>
            <a:spLocks noGrp="1"/>
          </p:cNvSpPr>
          <p:nvPr>
            <p:ph idx="1"/>
          </p:nvPr>
        </p:nvSpPr>
        <p:spPr/>
        <p:txBody>
          <a:bodyPr/>
          <a:lstStyle/>
          <a:p>
            <a:r>
              <a:rPr lang="nl-NL" dirty="0"/>
              <a:t>Wanneer is iemand een stakeholder? </a:t>
            </a:r>
          </a:p>
          <a:p>
            <a:endParaRPr lang="nl-NL" dirty="0"/>
          </a:p>
          <a:p>
            <a:r>
              <a:rPr lang="nl-NL" dirty="0"/>
              <a:t>Directe of indirecte stakeholders? </a:t>
            </a:r>
          </a:p>
        </p:txBody>
      </p:sp>
    </p:spTree>
    <p:extLst>
      <p:ext uri="{BB962C8B-B14F-4D97-AF65-F5344CB8AC3E}">
        <p14:creationId xmlns:p14="http://schemas.microsoft.com/office/powerpoint/2010/main" val="22055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2050" y="161130"/>
            <a:ext cx="10515600" cy="1325563"/>
          </a:xfrm>
        </p:spPr>
        <p:txBody>
          <a:bodyPr/>
          <a:lstStyle/>
          <a:p>
            <a:r>
              <a:rPr lang="nl-NL" b="1" dirty="0"/>
              <a:t>Jumbo</a:t>
            </a:r>
          </a:p>
        </p:txBody>
      </p:sp>
      <p:pic>
        <p:nvPicPr>
          <p:cNvPr id="1028" name="Picture 4" descr="Afbeeldingsresultaat voor stakeholders"/>
          <p:cNvPicPr>
            <a:picLocks noChangeAspect="1" noChangeArrowheads="1"/>
          </p:cNvPicPr>
          <p:nvPr/>
        </p:nvPicPr>
        <p:blipFill rotWithShape="1">
          <a:blip r:embed="rId3">
            <a:extLst>
              <a:ext uri="{28A0092B-C50C-407E-A947-70E740481C1C}">
                <a14:useLocalDpi xmlns:a14="http://schemas.microsoft.com/office/drawing/2010/main" val="0"/>
              </a:ext>
            </a:extLst>
          </a:blip>
          <a:srcRect l="28063" t="26627" r="27496" b="28141"/>
          <a:stretch/>
        </p:blipFill>
        <p:spPr bwMode="auto">
          <a:xfrm>
            <a:off x="4622800" y="2540000"/>
            <a:ext cx="29845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70AC5A21-E6AE-4DA9-9A5F-3808290A0A3A}"/>
              </a:ext>
            </a:extLst>
          </p:cNvPr>
          <p:cNvPicPr>
            <a:picLocks noChangeAspect="1"/>
          </p:cNvPicPr>
          <p:nvPr/>
        </p:nvPicPr>
        <p:blipFill>
          <a:blip r:embed="rId4"/>
          <a:stretch>
            <a:fillRect/>
          </a:stretch>
        </p:blipFill>
        <p:spPr>
          <a:xfrm>
            <a:off x="3295650" y="823912"/>
            <a:ext cx="5600700" cy="5210175"/>
          </a:xfrm>
          <a:prstGeom prst="rect">
            <a:avLst/>
          </a:prstGeom>
        </p:spPr>
      </p:pic>
    </p:spTree>
    <p:extLst>
      <p:ext uri="{BB962C8B-B14F-4D97-AF65-F5344CB8AC3E}">
        <p14:creationId xmlns:p14="http://schemas.microsoft.com/office/powerpoint/2010/main" val="208970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lstStyle/>
          <a:p>
            <a:r>
              <a:rPr lang="nl-NL" dirty="0"/>
              <a:t>Betrokken partijen uitwerken in </a:t>
            </a:r>
            <a:r>
              <a:rPr lang="nl-NL" dirty="0" err="1"/>
              <a:t>Padlet</a:t>
            </a:r>
            <a:endParaRPr lang="nl-NL" dirty="0"/>
          </a:p>
        </p:txBody>
      </p:sp>
      <p:pic>
        <p:nvPicPr>
          <p:cNvPr id="6" name="Picture 2"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997" y="1554422"/>
            <a:ext cx="2194131" cy="168779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838200" y="5434834"/>
            <a:ext cx="2194131" cy="369332"/>
          </a:xfrm>
          <a:prstGeom prst="rect">
            <a:avLst/>
          </a:prstGeom>
          <a:noFill/>
        </p:spPr>
        <p:txBody>
          <a:bodyPr wrap="square" rtlCol="0">
            <a:spAutoFit/>
          </a:bodyPr>
          <a:lstStyle/>
          <a:p>
            <a:pPr algn="ctr"/>
            <a:r>
              <a:rPr lang="nl-NL" dirty="0">
                <a:hlinkClick r:id="rId4"/>
              </a:rPr>
              <a:t>www.padlet.com</a:t>
            </a:r>
            <a:r>
              <a:rPr lang="nl-NL" dirty="0"/>
              <a:t> </a:t>
            </a:r>
          </a:p>
        </p:txBody>
      </p:sp>
      <p:pic>
        <p:nvPicPr>
          <p:cNvPr id="8" name="Afbeelding 7"/>
          <p:cNvPicPr>
            <a:picLocks noChangeAspect="1"/>
          </p:cNvPicPr>
          <p:nvPr/>
        </p:nvPicPr>
        <p:blipFill>
          <a:blip r:embed="rId5"/>
          <a:stretch>
            <a:fillRect/>
          </a:stretch>
        </p:blipFill>
        <p:spPr>
          <a:xfrm>
            <a:off x="3613922" y="1690688"/>
            <a:ext cx="8162985" cy="4389977"/>
          </a:xfrm>
          <a:prstGeom prst="rect">
            <a:avLst/>
          </a:prstGeom>
        </p:spPr>
      </p:pic>
      <p:pic>
        <p:nvPicPr>
          <p:cNvPr id="2" name="Afbeelding 1"/>
          <p:cNvPicPr>
            <a:picLocks noChangeAspect="1"/>
          </p:cNvPicPr>
          <p:nvPr/>
        </p:nvPicPr>
        <p:blipFill>
          <a:blip r:embed="rId6"/>
          <a:stretch>
            <a:fillRect/>
          </a:stretch>
        </p:blipFill>
        <p:spPr>
          <a:xfrm>
            <a:off x="1030674" y="3242215"/>
            <a:ext cx="2390775" cy="2838450"/>
          </a:xfrm>
          <a:prstGeom prst="rect">
            <a:avLst/>
          </a:prstGeom>
        </p:spPr>
      </p:pic>
    </p:spTree>
    <p:extLst>
      <p:ext uri="{BB962C8B-B14F-4D97-AF65-F5344CB8AC3E}">
        <p14:creationId xmlns:p14="http://schemas.microsoft.com/office/powerpoint/2010/main" val="3724746854"/>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C191D-1702-4736-8746-F2326460157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DB55DD-241E-4DD6-932B-96CE9E9B9B5B}">
  <ds:schemaRefs>
    <ds:schemaRef ds:uri="http://schemas.microsoft.com/sharepoint/v3/contenttype/forms"/>
  </ds:schemaRefs>
</ds:datastoreItem>
</file>

<file path=customXml/itemProps3.xml><?xml version="1.0" encoding="utf-8"?>
<ds:datastoreItem xmlns:ds="http://schemas.openxmlformats.org/officeDocument/2006/customXml" ds:itemID="{521E0BA2-0849-4046-BE39-DC79A2AD6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TotalTime>
  <Words>398</Words>
  <Application>Microsoft Office PowerPoint</Application>
  <PresentationFormat>Breedbeeld</PresentationFormat>
  <Paragraphs>26</Paragraphs>
  <Slides>6</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Thema1</vt:lpstr>
      <vt:lpstr>Stakeholders</vt:lpstr>
      <vt:lpstr>Beoordelingsformulier Stage assessment</vt:lpstr>
      <vt:lpstr>Definitie stakeholders</vt:lpstr>
      <vt:lpstr>Soorten stakeholders</vt:lpstr>
      <vt:lpstr>Jumbo</vt:lpstr>
      <vt:lpstr>Betrokken partijen uitwerken in Padlet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 wie en met wie?</dc:title>
  <dc:creator>Valerie van den Berg</dc:creator>
  <cp:lastModifiedBy>Marieke Drabbe</cp:lastModifiedBy>
  <cp:revision>2</cp:revision>
  <dcterms:created xsi:type="dcterms:W3CDTF">2020-03-23T13:42:35Z</dcterms:created>
  <dcterms:modified xsi:type="dcterms:W3CDTF">2021-03-26T15:31:27Z</dcterms:modified>
</cp:coreProperties>
</file>